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4" r:id="rId3"/>
    <p:sldId id="292" r:id="rId4"/>
    <p:sldId id="287" r:id="rId5"/>
    <p:sldId id="288" r:id="rId6"/>
    <p:sldId id="295" r:id="rId7"/>
    <p:sldId id="296" r:id="rId8"/>
    <p:sldId id="297" r:id="rId9"/>
    <p:sldId id="298" r:id="rId10"/>
    <p:sldId id="321" r:id="rId11"/>
    <p:sldId id="324" r:id="rId12"/>
    <p:sldId id="325" r:id="rId13"/>
    <p:sldId id="303" r:id="rId14"/>
    <p:sldId id="304" r:id="rId15"/>
    <p:sldId id="305" r:id="rId16"/>
    <p:sldId id="306" r:id="rId17"/>
    <p:sldId id="320" r:id="rId18"/>
    <p:sldId id="317" r:id="rId19"/>
    <p:sldId id="318" r:id="rId20"/>
    <p:sldId id="319" r:id="rId21"/>
    <p:sldId id="307" r:id="rId22"/>
    <p:sldId id="308" r:id="rId23"/>
    <p:sldId id="309" r:id="rId24"/>
    <p:sldId id="310" r:id="rId25"/>
    <p:sldId id="311" r:id="rId26"/>
    <p:sldId id="312" r:id="rId27"/>
    <p:sldId id="315" r:id="rId28"/>
    <p:sldId id="316" r:id="rId29"/>
  </p:sldIdLst>
  <p:sldSz cx="9144000" cy="6858000" type="screen4x3"/>
  <p:notesSz cx="6669088" cy="97758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pos="2880">
          <p15:clr>
            <a:srgbClr val="A4A3A4"/>
          </p15:clr>
        </p15:guide>
        <p15:guide id="6" pos="3243">
          <p15:clr>
            <a:srgbClr val="A4A3A4"/>
          </p15:clr>
        </p15:guide>
        <p15:guide id="7" pos="431">
          <p15:clr>
            <a:srgbClr val="A4A3A4"/>
          </p15:clr>
        </p15:guide>
        <p15:guide id="8" pos="3379">
          <p15:clr>
            <a:srgbClr val="A4A3A4"/>
          </p15:clr>
        </p15:guide>
        <p15:guide id="9" pos="36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B21C20"/>
    <a:srgbClr val="367068"/>
    <a:srgbClr val="4FA397"/>
    <a:srgbClr val="7DC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6" autoAdjust="0"/>
    <p:restoredTop sz="94640"/>
  </p:normalViewPr>
  <p:slideViewPr>
    <p:cSldViewPr>
      <p:cViewPr varScale="1">
        <p:scale>
          <a:sx n="135" d="100"/>
          <a:sy n="135" d="100"/>
        </p:scale>
        <p:origin x="786" y="126"/>
      </p:cViewPr>
      <p:guideLst>
        <p:guide orient="horz" pos="2160"/>
        <p:guide orient="horz" pos="1117"/>
        <p:guide orient="horz" pos="3884"/>
        <p:guide orient="horz" pos="2341"/>
        <p:guide pos="2880"/>
        <p:guide pos="3243"/>
        <p:guide pos="431"/>
        <p:guide pos="3379"/>
        <p:guide pos="36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DK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0.53156</cdr:x>
      <cdr:y>0.43799</cdr:y>
    </cdr:from>
    <cdr:to>
      <cdr:x>0.74418</cdr:x>
      <cdr:y>0.56201</cdr:y>
    </cdr:to>
    <cdr:sp macro="" textlink="">
      <cdr:nvSpPr>
        <cdr:cNvPr id="2" name="Tekstfelt 1"/>
        <cdr:cNvSpPr txBox="1"/>
      </cdr:nvSpPr>
      <cdr:spPr>
        <a:xfrm xmlns:a="http://schemas.openxmlformats.org/drawingml/2006/main">
          <a:off x="3240360" y="1779972"/>
          <a:ext cx="129614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a-DK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Hjemme</a:t>
          </a:r>
        </a:p>
      </cdr:txBody>
    </cdr:sp>
  </cdr:relSizeAnchor>
  <cdr:relSizeAnchor xmlns:cdr="http://schemas.openxmlformats.org/drawingml/2006/chartDrawing">
    <cdr:from>
      <cdr:x>0.00833</cdr:x>
      <cdr:y>0.0125</cdr:y>
    </cdr:from>
    <cdr:to>
      <cdr:x>1</cdr:x>
      <cdr:y>0.87648</cdr:y>
    </cdr:to>
    <cdr:pic>
      <cdr:nvPicPr>
        <cdr:cNvPr id="3" name="Billede 2">
          <a:extLst xmlns:a="http://schemas.openxmlformats.org/drawingml/2006/main">
            <a:ext uri="{FF2B5EF4-FFF2-40B4-BE49-F238E27FC236}">
              <a16:creationId xmlns:a16="http://schemas.microsoft.com/office/drawing/2014/main" id="{664B660E-5EA3-C947-8BF3-6919CCC90FC1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-1" r="18234" b="53204"/>
        <a:stretch xmlns:a="http://schemas.openxmlformats.org/drawingml/2006/main"/>
      </cdr:blipFill>
      <cdr:spPr bwMode="auto">
        <a:xfrm xmlns:a="http://schemas.openxmlformats.org/drawingml/2006/main">
          <a:off x="50800" y="50799"/>
          <a:ext cx="6045200" cy="351122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9F681-3522-420F-8689-7F29167557E6}" type="datetimeFigureOut">
              <a:rPr lang="da-DK" smtClean="0"/>
              <a:t>29-08-2023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6AC7E-158D-4A8A-8C87-5BC3947BF4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9185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A282D-D088-4F3F-9B8E-73E10C7F4201}" type="datetimeFigureOut">
              <a:rPr lang="da-DK" smtClean="0"/>
              <a:t>29-08-2023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43529-F059-47E2-B433-6641525439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663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N.B:</a:t>
            </a:r>
            <a:r>
              <a:rPr lang="da-DK" baseline="0" dirty="0"/>
              <a:t> </a:t>
            </a:r>
            <a:r>
              <a:rPr lang="da-DK" dirty="0"/>
              <a:t>Slet eller dupliker slides hvis der</a:t>
            </a:r>
            <a:r>
              <a:rPr lang="da-DK" baseline="0" dirty="0"/>
              <a:t> skal bruges flere eller færre end skabelonen har.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43529-F059-47E2-B433-66415254393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524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29-08-2023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236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29-08-2023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352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29-08-2023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274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29-08-2023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77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29-08-2023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01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29-08-2023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969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29-08-2023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954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29-08-2023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569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29-08-2023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155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29-08-2023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58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29-08-2023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263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4012-D02C-4659-93AE-B93F4978E828}" type="datetimeFigureOut">
              <a:rPr lang="da-DK" smtClean="0"/>
              <a:pPr/>
              <a:t>29-08-2023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178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1.png"/><Relationship Id="rId7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pic>
        <p:nvPicPr>
          <p:cNvPr id="20" name="Billede 19" descr="5S5Z549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7924" cy="3051949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76" y="0"/>
            <a:ext cx="4577923" cy="3051949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662880" y="3717032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dirty="0">
                <a:solidFill>
                  <a:srgbClr val="367068"/>
                </a:solidFill>
                <a:latin typeface="Gotham Bold"/>
                <a:cs typeface="Gotham Bold"/>
              </a:rPr>
              <a:t>Datamatiker-uddannelsen  </a:t>
            </a:r>
          </a:p>
          <a:p>
            <a:pPr algn="l"/>
            <a:r>
              <a:rPr lang="da-DK" dirty="0">
                <a:solidFill>
                  <a:srgbClr val="367068"/>
                </a:solidFill>
                <a:latin typeface="Gotham Bold"/>
                <a:cs typeface="Gotham Bold"/>
              </a:rPr>
              <a:t>i Roskilde</a:t>
            </a:r>
          </a:p>
          <a:p>
            <a:pPr algn="l"/>
            <a:endParaRPr lang="da-DK" dirty="0">
              <a:solidFill>
                <a:srgbClr val="367068"/>
              </a:solidFill>
              <a:latin typeface="Gotham Bold"/>
              <a:cs typeface="Gotham Bold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54" y="5731253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83768" y="1711349"/>
            <a:ext cx="5976664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15616" y="919261"/>
            <a:ext cx="648072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Henrik Høltzer (HEHO)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95936" y="1927373"/>
            <a:ext cx="4752528" cy="35898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Født 1963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Civilingeniør (1991)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Gift: Lone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 Børn: Camilla, Nikolaj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3 Børnebørn: Vitus, Linus, Julius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Bor i Lejre, Lille Karleby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KHIF Tri, Løb, Cykling mm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Datamatikeruddannelsen siden 1992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Historik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1991-1992: DTU.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1999-2008: RUC, Ekstern Lektor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12500" r="5555"/>
          <a:stretch/>
        </p:blipFill>
        <p:spPr>
          <a:xfrm>
            <a:off x="1331640" y="1982686"/>
            <a:ext cx="2520280" cy="4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0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C8C3E92-06A6-472B-A0B9-3754C6692D71}"/>
              </a:ext>
            </a:extLst>
          </p:cNvPr>
          <p:cNvSpPr/>
          <p:nvPr/>
        </p:nvSpPr>
        <p:spPr>
          <a:xfrm>
            <a:off x="4139952" y="2492896"/>
            <a:ext cx="4572000" cy="37394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Født 1995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M.Sc. Medialogi fra AAU - CPH</a:t>
            </a:r>
            <a:b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</a:br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– Specialisering i Game Design (2023)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Gift: Eylül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Bor i Roskilde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Forskellige softwareudviklings projekter gennem mit studie </a:t>
            </a:r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  <a:sym typeface="Wingdings" panose="05000000000000000000" pitchFamily="2" charset="2"/>
              </a:rPr>
              <a:t> næste slide</a:t>
            </a:r>
            <a:endParaRPr lang="da-DK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000"/>
              </a:spcBef>
            </a:pPr>
            <a:endParaRPr lang="da-DK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000"/>
              </a:spcBef>
            </a:pPr>
            <a:endParaRPr lang="da-DK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000"/>
              </a:spcBef>
            </a:pPr>
            <a:br>
              <a:rPr lang="da-DK" dirty="0"/>
            </a:br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B305AD8-9F9E-45FC-9F0C-35A7ACD5DFD6}"/>
              </a:ext>
            </a:extLst>
          </p:cNvPr>
          <p:cNvSpPr/>
          <p:nvPr/>
        </p:nvSpPr>
        <p:spPr>
          <a:xfrm>
            <a:off x="4345442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da-DK" dirty="0"/>
            </a:br>
            <a:endParaRPr lang="da-DK" dirty="0"/>
          </a:p>
        </p:txBody>
      </p:sp>
      <p:pic>
        <p:nvPicPr>
          <p:cNvPr id="1026" name="Picture 2" descr="https://lh4.googleusercontent.com/4iRQxO_fQb1Do1WGnHGQGTDLwoN-77aTFgJxu8DmohCJfzh7FKsjk5qf7lHOcJg17dunALmDNog6TRVTd3nkkVYX6QoXCwv4ldLUyGZs9X_E4E6YUm3E2_SwE9hiQuoTYb4oOqPoQQQAL3Q=s2048">
            <a:extLst>
              <a:ext uri="{FF2B5EF4-FFF2-40B4-BE49-F238E27FC236}">
                <a16:creationId xmlns:a16="http://schemas.microsoft.com/office/drawing/2014/main" id="{4E972422-9381-4084-A460-C43B1A191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81655"/>
            <a:ext cx="1761646" cy="229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8CC9627-0FB2-468B-B454-F8D7AF122937}"/>
              </a:ext>
            </a:extLst>
          </p:cNvPr>
          <p:cNvSpPr txBox="1"/>
          <p:nvPr/>
        </p:nvSpPr>
        <p:spPr>
          <a:xfrm>
            <a:off x="2467673" y="954718"/>
            <a:ext cx="4163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Mikkel Krarup (MIKR)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C926AC0-FC20-4E87-A3D1-CAE2A4F0B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A778443-224E-4C31-B3EE-0C7562E99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4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rFxBx41Pa0OE585caZDvMEyxqaEQSQyyUj0zLkEM0qOTcJrPmGv5RaegyH6gHfGCjxNFRt8AFVVffHXDO9923IeCnFSTa67hf5AF5ZsIKdNguWbqc0YGY6S2MZBpZFMV4dgg0IyCB24zChw=s2048">
            <a:extLst>
              <a:ext uri="{FF2B5EF4-FFF2-40B4-BE49-F238E27FC236}">
                <a16:creationId xmlns:a16="http://schemas.microsoft.com/office/drawing/2014/main" id="{0DC7F5B0-9828-412F-B8C0-7C0630D1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7" y="236401"/>
            <a:ext cx="1396468" cy="25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4.googleusercontent.com/3FPzmfPgOGNQ8PkyLo2M_h239NYYOPxFYHuWG9VsZHQHVSQoxHBP0g9NFnjqqbI6yZv6VpZ24dBtYGgMPJliWtqeJcxZalsUQvV6AiKO0aUJW1mDKviOjpqpRIVepIiTaSR7_bdsE_EuvbQ=s2048">
            <a:extLst>
              <a:ext uri="{FF2B5EF4-FFF2-40B4-BE49-F238E27FC236}">
                <a16:creationId xmlns:a16="http://schemas.microsoft.com/office/drawing/2014/main" id="{585DDB62-76B7-44C5-8037-2D16FE57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21" y="175891"/>
            <a:ext cx="2674343" cy="288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5.googleusercontent.com/o7E7KKjSzD9-jRqTCdQqpgpGl84NvhAMuViyfyMj4wf2NZHOgs31AK2qxOQW02SOvmrMCPyw-mXMcNSBn2VoyeFJnnWcFa5aIY1XeaT6eCTBMJ_E9TkKsAhJg8EJhPncPvgcyztVXvuUj7I=s2048">
            <a:extLst>
              <a:ext uri="{FF2B5EF4-FFF2-40B4-BE49-F238E27FC236}">
                <a16:creationId xmlns:a16="http://schemas.microsoft.com/office/drawing/2014/main" id="{34B5A7AC-64AE-438E-80A0-7D42778F0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" y="4416749"/>
            <a:ext cx="2830656" cy="23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6.googleusercontent.com/ArEfi__YUMS7XPmre6Vz6IFtDcyro3iLi6o6QtoEzBio4woTMNCIPjz497PeWbJwrz8Waac7XaGnQM29cjlGUYPfJD7r8bk_FuYggpWzfcUXOW6DDhV8BzInVgndDA_wKLxbPwOabTxSOyw=s2048">
            <a:extLst>
              <a:ext uri="{FF2B5EF4-FFF2-40B4-BE49-F238E27FC236}">
                <a16:creationId xmlns:a16="http://schemas.microsoft.com/office/drawing/2014/main" id="{F030CBF0-198C-49AC-B4AA-511D94C0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15" y="4416749"/>
            <a:ext cx="2807501" cy="23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5.googleusercontent.com/y6f4zSuQPXf7WWX78arSUg640r4GjunExKvLPyVMWFEvFqEuJOD-0qouMMZsFoFDwSQyMr9KKrYLIMQIqALuCRlgZmhNZYziPUx42GQpwHRI3wcx8uFFIRFudUDoGiSlvFTSCAA90yvlctI=s2048">
            <a:extLst>
              <a:ext uri="{FF2B5EF4-FFF2-40B4-BE49-F238E27FC236}">
                <a16:creationId xmlns:a16="http://schemas.microsoft.com/office/drawing/2014/main" id="{EEBFC010-CA29-426E-BC41-BFC9D2524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21" y="4402039"/>
            <a:ext cx="2807501" cy="23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511E21A-4FE5-4F66-8693-322D7A915ACB}"/>
              </a:ext>
            </a:extLst>
          </p:cNvPr>
          <p:cNvSpPr/>
          <p:nvPr/>
        </p:nvSpPr>
        <p:spPr>
          <a:xfrm>
            <a:off x="-34607" y="2683389"/>
            <a:ext cx="2442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dirty="0" err="1">
                <a:solidFill>
                  <a:srgbClr val="000000"/>
                </a:solidFill>
                <a:latin typeface="Calibri" panose="020F0502020204030204" pitchFamily="34" charset="0"/>
              </a:rPr>
              <a:t>Branch</a:t>
            </a:r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Social </a:t>
            </a:r>
            <a:r>
              <a:rPr lang="da-DK" dirty="0" err="1">
                <a:solidFill>
                  <a:srgbClr val="000000"/>
                </a:solidFill>
                <a:latin typeface="Calibri" panose="020F0502020204030204" pitchFamily="34" charset="0"/>
              </a:rPr>
              <a:t>networking</a:t>
            </a: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dirty="0" err="1">
                <a:solidFill>
                  <a:srgbClr val="000000"/>
                </a:solidFill>
                <a:latin typeface="Calibri" panose="020F0502020204030204" pitchFamily="34" charset="0"/>
              </a:rPr>
              <a:t>application</a:t>
            </a:r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1FDB556-DA79-4564-BD39-A1DA5E05E95A}"/>
              </a:ext>
            </a:extLst>
          </p:cNvPr>
          <p:cNvSpPr/>
          <p:nvPr/>
        </p:nvSpPr>
        <p:spPr>
          <a:xfrm>
            <a:off x="5341884" y="306860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a-DK" dirty="0" err="1"/>
              <a:t>Colonizing</a:t>
            </a:r>
            <a:r>
              <a:rPr lang="da-DK" dirty="0"/>
              <a:t> Mars -</a:t>
            </a:r>
          </a:p>
          <a:p>
            <a:pPr algn="ctr"/>
            <a:r>
              <a:rPr lang="da-DK" dirty="0"/>
              <a:t>Bachelor </a:t>
            </a:r>
            <a:r>
              <a:rPr lang="da-DK" dirty="0" err="1"/>
              <a:t>project</a:t>
            </a:r>
            <a:endParaRPr lang="da-DK" dirty="0"/>
          </a:p>
          <a:p>
            <a:pPr algn="ctr"/>
            <a:r>
              <a:rPr lang="da-DK" dirty="0"/>
              <a:t>(Tycho Brahe Planetarium)</a:t>
            </a:r>
          </a:p>
          <a:p>
            <a:br>
              <a:rPr lang="da-DK" dirty="0"/>
            </a:b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3E8A77F-5B16-4619-86B9-0B74AC9B52A3}"/>
              </a:ext>
            </a:extLst>
          </p:cNvPr>
          <p:cNvSpPr txBox="1"/>
          <p:nvPr/>
        </p:nvSpPr>
        <p:spPr>
          <a:xfrm>
            <a:off x="3180415" y="2591056"/>
            <a:ext cx="2807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VR: </a:t>
            </a:r>
            <a:br>
              <a:rPr lang="da-DK" dirty="0"/>
            </a:br>
            <a:r>
              <a:rPr lang="da-DK" dirty="0"/>
              <a:t>1) 2v2 Arena</a:t>
            </a:r>
          </a:p>
          <a:p>
            <a:r>
              <a:rPr lang="da-DK" dirty="0"/>
              <a:t>2) 1v1 </a:t>
            </a:r>
            <a:r>
              <a:rPr lang="da-DK" dirty="0" err="1"/>
              <a:t>Fruit</a:t>
            </a:r>
            <a:r>
              <a:rPr lang="da-DK" dirty="0"/>
              <a:t> (Cube) Ninja</a:t>
            </a:r>
          </a:p>
          <a:p>
            <a:r>
              <a:rPr lang="da-DK" dirty="0"/>
              <a:t>3) Puzzle-</a:t>
            </a:r>
            <a:r>
              <a:rPr lang="da-DK" dirty="0" err="1"/>
              <a:t>solving</a:t>
            </a:r>
            <a:r>
              <a:rPr lang="da-DK" dirty="0"/>
              <a:t> </a:t>
            </a:r>
            <a:r>
              <a:rPr lang="da-DK" dirty="0" err="1"/>
              <a:t>collaborative</a:t>
            </a:r>
            <a:r>
              <a:rPr lang="da-DK" dirty="0"/>
              <a:t> game (Master </a:t>
            </a:r>
            <a:r>
              <a:rPr lang="da-DK" dirty="0" err="1"/>
              <a:t>thesis</a:t>
            </a:r>
            <a:r>
              <a:rPr lang="da-DK" dirty="0"/>
              <a:t>)</a:t>
            </a:r>
          </a:p>
          <a:p>
            <a:br>
              <a:rPr lang="da-DK" dirty="0"/>
            </a:b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15FAC1D-6228-4B89-8A90-E05180D6EFD5}"/>
              </a:ext>
            </a:extLst>
          </p:cNvPr>
          <p:cNvSpPr txBox="1"/>
          <p:nvPr/>
        </p:nvSpPr>
        <p:spPr>
          <a:xfrm>
            <a:off x="3166347" y="53199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Forskellige projekter – relativt samme SWD proces og metoder 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E6B7105B-402F-4110-A26B-95488B413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F9E3D13-57D2-4B14-9B68-761101C9A9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32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95936" y="1711349"/>
            <a:ext cx="4464496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er </a:t>
            </a:r>
            <a:r>
              <a:rPr lang="da-DK" sz="2600" dirty="0">
                <a:solidFill>
                  <a:srgbClr val="00B050"/>
                </a:solidFill>
                <a:latin typeface="Gotham Book"/>
                <a:cs typeface="Gotham Book"/>
              </a:rPr>
              <a:t>voksne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og </a:t>
            </a:r>
            <a:r>
              <a:rPr lang="da-DK" sz="2600" dirty="0">
                <a:solidFill>
                  <a:srgbClr val="00B050"/>
                </a:solidFill>
                <a:latin typeface="Gotham Book"/>
                <a:cs typeface="Gotham Book"/>
              </a:rPr>
              <a:t>modne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er </a:t>
            </a:r>
            <a:r>
              <a:rPr lang="da-DK" sz="2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her </a:t>
            </a:r>
            <a:r>
              <a:rPr lang="da-DK" sz="2600">
                <a:solidFill>
                  <a:srgbClr val="00B050"/>
                </a:solidFill>
                <a:latin typeface="Gotham Book"/>
                <a:cs typeface="Gotham Book"/>
              </a:rPr>
              <a:t>frivilligt</a:t>
            </a:r>
          </a:p>
          <a:p>
            <a:r>
              <a:rPr lang="da-DK" sz="2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er </a:t>
            </a:r>
            <a:r>
              <a:rPr lang="da-DK" sz="2600">
                <a:solidFill>
                  <a:srgbClr val="00B050"/>
                </a:solidFill>
                <a:latin typeface="Gotham Book"/>
                <a:cs typeface="Gotham Book"/>
              </a:rPr>
              <a:t>motiverede</a:t>
            </a:r>
            <a:endParaRPr lang="da-DK" sz="2600" dirty="0">
              <a:solidFill>
                <a:srgbClr val="00B050"/>
              </a:solidFill>
              <a:latin typeface="Gotham Book"/>
              <a:cs typeface="Gotham Book"/>
            </a:endParaRP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er her for at </a:t>
            </a:r>
            <a:r>
              <a:rPr lang="da-DK" sz="2600" dirty="0">
                <a:solidFill>
                  <a:srgbClr val="00B050"/>
                </a:solidFill>
                <a:latin typeface="Gotham Book"/>
                <a:cs typeface="Gotham Book"/>
              </a:rPr>
              <a:t>lære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85862" y="919261"/>
            <a:ext cx="440256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VI ANTAGER, AT…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7" name="Picture 2" descr="https://image.freepik.com/free-icon/yin-yang-symbol-variant_318-50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736495" cy="27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7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7584" y="919261"/>
            <a:ext cx="496855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VI FORVENTER, AT…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824631"/>
            <a:ext cx="5112568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deltager </a:t>
            </a:r>
            <a:r>
              <a:rPr lang="da-DK" sz="2600" dirty="0">
                <a:solidFill>
                  <a:srgbClr val="00B050"/>
                </a:solidFill>
                <a:latin typeface="Gotham Book"/>
                <a:cs typeface="Gotham Book"/>
              </a:rPr>
              <a:t>aktivt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i </a:t>
            </a:r>
            <a:r>
              <a:rPr lang="da-DK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undervis-ningen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</a:t>
            </a:r>
            <a:r>
              <a:rPr lang="da-DK" sz="2600" dirty="0">
                <a:solidFill>
                  <a:srgbClr val="00B050"/>
                </a:solidFill>
                <a:latin typeface="Gotham Book"/>
                <a:cs typeface="Gotham Book"/>
              </a:rPr>
              <a:t>forbereder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jer til </a:t>
            </a:r>
            <a:r>
              <a:rPr lang="da-DK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undervis-ningen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Generelt er </a:t>
            </a:r>
            <a:r>
              <a:rPr lang="da-DK" sz="2600" dirty="0">
                <a:solidFill>
                  <a:srgbClr val="00B050"/>
                </a:solidFill>
                <a:latin typeface="Gotham Book"/>
                <a:cs typeface="Gotham Book"/>
              </a:rPr>
              <a:t>selvhjulpne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Udviser </a:t>
            </a:r>
            <a:r>
              <a:rPr lang="da-DK" sz="2600" dirty="0">
                <a:solidFill>
                  <a:srgbClr val="00B050"/>
                </a:solidFill>
                <a:latin typeface="Gotham Book"/>
                <a:cs typeface="Gotham Book"/>
              </a:rPr>
              <a:t>tolerance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og </a:t>
            </a:r>
            <a:r>
              <a:rPr lang="da-DK" sz="2600" dirty="0">
                <a:solidFill>
                  <a:srgbClr val="00B050"/>
                </a:solidFill>
                <a:latin typeface="Gotham Book"/>
                <a:cs typeface="Gotham Book"/>
              </a:rPr>
              <a:t>respekt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overfor hinanden (og lærerne)</a:t>
            </a:r>
          </a:p>
          <a:p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2050" name="Picture 2" descr="https://image.freepik.com/free-icon/yin-yang-symbol-variant_318-50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736495" cy="27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6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95936" y="1711349"/>
            <a:ext cx="4464496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???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85862" y="919261"/>
            <a:ext cx="440256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DET ER </a:t>
            </a:r>
            <a:r>
              <a:rPr lang="da-DK" sz="3600" u="sng" dirty="0">
                <a:solidFill>
                  <a:srgbClr val="367068"/>
                </a:solidFill>
                <a:latin typeface="Gotham Medium"/>
                <a:cs typeface="Gotham Medium"/>
              </a:rPr>
              <a:t>OK</a:t>
            </a:r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 AT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2352673" cy="227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1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7584" y="919261"/>
            <a:ext cx="496855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FF0000"/>
                </a:solidFill>
                <a:latin typeface="Gotham Medium"/>
                <a:cs typeface="Gotham Medium"/>
              </a:rPr>
              <a:t>DET ER </a:t>
            </a:r>
            <a:r>
              <a:rPr lang="da-DK" sz="3600" u="sng" dirty="0">
                <a:solidFill>
                  <a:srgbClr val="FF0000"/>
                </a:solidFill>
                <a:latin typeface="Gotham Medium"/>
                <a:cs typeface="Gotham Medium"/>
              </a:rPr>
              <a:t>IKKE OK</a:t>
            </a:r>
            <a:r>
              <a:rPr lang="da-DK" sz="3600" dirty="0">
                <a:solidFill>
                  <a:srgbClr val="FF0000"/>
                </a:solidFill>
                <a:latin typeface="Gotham Medium"/>
                <a:cs typeface="Gotham Medium"/>
              </a:rPr>
              <a:t> AT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824631"/>
            <a:ext cx="5112568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???</a:t>
            </a:r>
          </a:p>
          <a:p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03323"/>
            <a:ext cx="2468815" cy="230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0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STUDIEAKTIVITETSKRAV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Aktiv deltagelse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opgaver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Tilstedeværelse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26" name="Picture 2" descr="Billedresultat for ey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553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79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STUDIEAKTIVITETSKRAV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599735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Aktiv deltagelse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Er aktiv deltager i klassetimer, gruppearbejde, m.v..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Er en subjektiv bedømmelse fra </a:t>
            </a:r>
            <a:r>
              <a:rPr lang="da-DK" sz="2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lærernes side</a:t>
            </a:r>
          </a:p>
          <a:p>
            <a:r>
              <a:rPr lang="da-DK" sz="2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Ris til egen r.., hvis man ikke deltager aktivt i gruppearbejde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600" b="1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7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STUDIEAKTIVITETSKRAV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0337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opgaver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Vil komme i løbet af semesteret, både i SWD og SWC. 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Skal afleveres for at kunne gå til eksamen.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Kan også være en præsentation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3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AGENDA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Kun generel introduktion i dag</a:t>
            </a:r>
          </a:p>
          <a:p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Vi stopper ca. kl. 14.00</a:t>
            </a:r>
          </a:p>
          <a:p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Dagens aktiviteter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Navneskilte, studiehåndbog (og andre materialer)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Interviews og præsentationer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Skemaer og lokaler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Overblik over studiet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Overblik over første semester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DSR (De Studerendes Råd)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Studievejleder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806791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7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STUDIEAKTIVITETSKRAV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Tilstedeværelse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Det forventes som udgangspunkt, at man møder op til de skemalagte timer.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Lærerne er pålagt at føre ”protokol” over fravær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Hvis fravær over 15 %, kan man komme til en samtale hos </a:t>
            </a:r>
            <a:r>
              <a:rPr lang="da-DK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studie-vejleder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Ingen smides ud pr. automatik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07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HVOR MEGET SKAL JEG YDE?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Et semester er 30 ECTS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 ECTS er ca. 27 timers arbejde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Et semester er ca. 840 timers arbejde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Et semester varer ca. 20 uger</a:t>
            </a: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…omkring 42 timer pr. uge</a:t>
            </a:r>
          </a:p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36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HVOR MEGET SKAL JEG YDE?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772816"/>
            <a:ext cx="650140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En stor del af studiet foregår hjemme!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Forberedelse</a:t>
            </a:r>
          </a:p>
          <a:p>
            <a:pPr lvl="1"/>
            <a:r>
              <a:rPr lang="da-DK" sz="2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Opsøge andre </a:t>
            </a:r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kilder</a:t>
            </a:r>
          </a:p>
          <a:p>
            <a:pPr lvl="1"/>
            <a:r>
              <a:rPr lang="da-D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Bliv fortrolig </a:t>
            </a:r>
            <a:r>
              <a:rPr lang="da-DK" sz="2200" b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med værktøjer/teknikker!</a:t>
            </a:r>
            <a:endParaRPr lang="da-DK" sz="2200" b="1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lvl="1"/>
            <a:r>
              <a:rPr lang="da-D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Øvelse gør mester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Datamatiker er </a:t>
            </a:r>
            <a:r>
              <a:rPr lang="da-DK" sz="2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et fuldtidsstudie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! 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Pas på med for meget arbejde ved siden af studiet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02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42195078"/>
              </p:ext>
            </p:extLst>
          </p:nvPr>
        </p:nvGraphicFramePr>
        <p:xfrm>
          <a:off x="539552" y="1019104"/>
          <a:ext cx="8352928" cy="457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felt 1"/>
          <p:cNvSpPr txBox="1"/>
          <p:nvPr/>
        </p:nvSpPr>
        <p:spPr>
          <a:xfrm>
            <a:off x="2051720" y="3284984"/>
            <a:ext cx="1296144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Klasse</a:t>
            </a:r>
          </a:p>
        </p:txBody>
      </p:sp>
      <p:sp>
        <p:nvSpPr>
          <p:cNvPr id="12" name="Tekstfelt 1"/>
          <p:cNvSpPr txBox="1"/>
          <p:nvPr/>
        </p:nvSpPr>
        <p:spPr>
          <a:xfrm>
            <a:off x="2281055" y="1699769"/>
            <a:ext cx="1296144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Projekter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35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LÆRINGSFORMER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Klassetimer</a:t>
            </a:r>
            <a:r>
              <a:rPr lang="da-DK" sz="24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(gennemgang/øvelser</a:t>
            </a:r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)</a:t>
            </a:r>
          </a:p>
          <a:p>
            <a:r>
              <a:rPr lang="da-DK" sz="24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øvelser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Projekter (i varierende størrelse)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Praktik (skal selv finde virksomhed)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Hovedopgave</a:t>
            </a:r>
          </a:p>
          <a:p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Selvstudie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92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475656" y="1664804"/>
            <a:ext cx="302433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4499992" y="1664804"/>
            <a:ext cx="302433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1475656" y="3573016"/>
            <a:ext cx="302433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4499992" y="3573016"/>
            <a:ext cx="302433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Opadgående pil 13"/>
          <p:cNvSpPr/>
          <p:nvPr/>
        </p:nvSpPr>
        <p:spPr>
          <a:xfrm>
            <a:off x="827584" y="1664804"/>
            <a:ext cx="288032" cy="381642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Højrepil 14"/>
          <p:cNvSpPr/>
          <p:nvPr/>
        </p:nvSpPr>
        <p:spPr>
          <a:xfrm>
            <a:off x="1475656" y="5805264"/>
            <a:ext cx="6048672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Afrundet rektangel 18"/>
          <p:cNvSpPr/>
          <p:nvPr/>
        </p:nvSpPr>
        <p:spPr>
          <a:xfrm>
            <a:off x="179512" y="4941168"/>
            <a:ext cx="1728192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Lærer</a:t>
            </a:r>
          </a:p>
        </p:txBody>
      </p:sp>
      <p:sp>
        <p:nvSpPr>
          <p:cNvPr id="20" name="Afrundet rektangel 19"/>
          <p:cNvSpPr/>
          <p:nvPr/>
        </p:nvSpPr>
        <p:spPr>
          <a:xfrm>
            <a:off x="179512" y="2060848"/>
            <a:ext cx="1728192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Studerende</a:t>
            </a:r>
          </a:p>
        </p:txBody>
      </p:sp>
      <p:sp>
        <p:nvSpPr>
          <p:cNvPr id="21" name="Afrundet rektangel 20"/>
          <p:cNvSpPr/>
          <p:nvPr/>
        </p:nvSpPr>
        <p:spPr>
          <a:xfrm>
            <a:off x="1043608" y="5661248"/>
            <a:ext cx="1728192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Indledende</a:t>
            </a:r>
          </a:p>
        </p:txBody>
      </p:sp>
      <p:sp>
        <p:nvSpPr>
          <p:cNvPr id="22" name="Afrundet rektangel 21"/>
          <p:cNvSpPr/>
          <p:nvPr/>
        </p:nvSpPr>
        <p:spPr>
          <a:xfrm>
            <a:off x="5508104" y="5661248"/>
            <a:ext cx="1728192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Anvendt</a:t>
            </a:r>
          </a:p>
        </p:txBody>
      </p:sp>
      <p:sp>
        <p:nvSpPr>
          <p:cNvPr id="23" name="Afrundet rektangel 22"/>
          <p:cNvSpPr/>
          <p:nvPr/>
        </p:nvSpPr>
        <p:spPr>
          <a:xfrm>
            <a:off x="2195736" y="3861048"/>
            <a:ext cx="1728192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>
                <a:solidFill>
                  <a:schemeClr val="tx1"/>
                </a:solidFill>
              </a:rPr>
              <a:t>Gennem</a:t>
            </a:r>
          </a:p>
          <a:p>
            <a:pPr algn="ctr"/>
            <a:r>
              <a:rPr lang="da-DK" sz="2400">
                <a:solidFill>
                  <a:schemeClr val="tx1"/>
                </a:solidFill>
              </a:rPr>
              <a:t>gang</a:t>
            </a: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4" name="Afrundet rektangel 23"/>
          <p:cNvSpPr/>
          <p:nvPr/>
        </p:nvSpPr>
        <p:spPr>
          <a:xfrm>
            <a:off x="1907704" y="2060848"/>
            <a:ext cx="5112568" cy="13321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a-DK" sz="3200" dirty="0">
                <a:solidFill>
                  <a:schemeClr val="tx1"/>
                </a:solidFill>
              </a:rPr>
              <a:t>Selvstudie</a:t>
            </a:r>
          </a:p>
        </p:txBody>
      </p:sp>
      <p:sp>
        <p:nvSpPr>
          <p:cNvPr id="25" name="Afrundet rektangel 24"/>
          <p:cNvSpPr/>
          <p:nvPr/>
        </p:nvSpPr>
        <p:spPr>
          <a:xfrm>
            <a:off x="3203848" y="3068960"/>
            <a:ext cx="1728192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</a:rPr>
              <a:t>Øvelser</a:t>
            </a:r>
          </a:p>
        </p:txBody>
      </p:sp>
      <p:sp>
        <p:nvSpPr>
          <p:cNvPr id="26" name="Afrundet rektangel 25"/>
          <p:cNvSpPr/>
          <p:nvPr/>
        </p:nvSpPr>
        <p:spPr>
          <a:xfrm>
            <a:off x="4644008" y="2636912"/>
            <a:ext cx="1728192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</a:rPr>
              <a:t>Projekter</a:t>
            </a:r>
          </a:p>
        </p:txBody>
      </p:sp>
      <p:sp>
        <p:nvSpPr>
          <p:cNvPr id="27" name="Afrundet rektangel 26"/>
          <p:cNvSpPr/>
          <p:nvPr/>
        </p:nvSpPr>
        <p:spPr>
          <a:xfrm>
            <a:off x="5652120" y="1951464"/>
            <a:ext cx="1872208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>
                <a:solidFill>
                  <a:schemeClr val="tx1"/>
                </a:solidFill>
              </a:rPr>
              <a:t>Pratik</a:t>
            </a:r>
            <a:r>
              <a:rPr lang="da-DK" sz="2400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da-DK" sz="2400" dirty="0" err="1">
                <a:solidFill>
                  <a:schemeClr val="tx1"/>
                </a:solidFill>
              </a:rPr>
              <a:t>hovedopg</a:t>
            </a:r>
            <a:r>
              <a:rPr lang="da-DK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7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Picture 3" descr="st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6215082" cy="4661312"/>
          </a:xfrm>
          <a:prstGeom prst="rect">
            <a:avLst/>
          </a:prstGeom>
        </p:spPr>
      </p:pic>
      <p:sp>
        <p:nvSpPr>
          <p:cNvPr id="11" name="Rectangle 4"/>
          <p:cNvSpPr/>
          <p:nvPr/>
        </p:nvSpPr>
        <p:spPr>
          <a:xfrm>
            <a:off x="683568" y="4497742"/>
            <a:ext cx="3714776" cy="4869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Striped Right Arrow 5"/>
          <p:cNvSpPr/>
          <p:nvPr/>
        </p:nvSpPr>
        <p:spPr>
          <a:xfrm rot="19538278">
            <a:off x="608738" y="1656916"/>
            <a:ext cx="3134946" cy="1214446"/>
          </a:xfrm>
          <a:prstGeom prst="stripedRight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COMPUTER &amp; SOFTWARE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563731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Uddannelsen stiller </a:t>
            </a:r>
            <a:r>
              <a:rPr lang="da-DK" sz="2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ikke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PC til rådighed – medbring egen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Skal kunne køre Windows 10/11 software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Man kan godt bruge Mac/Linux, </a:t>
            </a:r>
            <a:r>
              <a:rPr lang="da-DK" sz="2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men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det er eget ansvar at få tingene til at fungere!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Ingen support fra skolen til ikke-Windows maskiner…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7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COMPUTER &amp; SOFTWARE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563731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Skolen giver adgang til Microsoft software via </a:t>
            </a:r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MS Imagine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Office 365 (+ 1TB lagerplads)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Skal have en del produkter installeret – detaljer følger i de enkelte klasser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Ingen panik, hvis det ikke kører fra dag 1 – hjælp hinanden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5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46972"/>
            <a:ext cx="3168352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MATERIALER</a:t>
            </a:r>
            <a:endParaRPr lang="da-DK" sz="3600" dirty="0">
              <a:latin typeface="Gotham Medium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3555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404664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UDDANNELSER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3" name="Billede 2" descr="Infografik uddannelsestrappen n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2" y="1327819"/>
            <a:ext cx="6658684" cy="433342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77612" y="3573016"/>
            <a:ext cx="165618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87" y="5792315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7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11760" y="980728"/>
            <a:ext cx="6264696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Datamatiker- uddannelsen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11760" y="1772816"/>
            <a:ext cx="648072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1.semester</a:t>
            </a:r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SW Design (SWD) &amp; SW Construction (SWC)</a:t>
            </a:r>
          </a:p>
          <a:p>
            <a:r>
              <a:rPr lang="da-D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2.semester</a:t>
            </a:r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SW Design (SWD) &amp; SW Construction (SWC)</a:t>
            </a:r>
          </a:p>
          <a:p>
            <a:r>
              <a:rPr lang="da-D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3.semester</a:t>
            </a:r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Netværk, videregående programmering, Systemudvikling</a:t>
            </a:r>
          </a:p>
          <a:p>
            <a:r>
              <a:rPr lang="da-D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4.semester</a:t>
            </a:r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Valgfag</a:t>
            </a:r>
          </a:p>
          <a:p>
            <a:r>
              <a:rPr lang="da-D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5.semester</a:t>
            </a:r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Praktik og hovedopgave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47502" y="4581128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815654" y="5517232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383606" y="609329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479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0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11760" y="980728"/>
            <a:ext cx="6264696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Valgfag – 4.semester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11760" y="1772816"/>
            <a:ext cx="648072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Besluttes fra semester til semester</a:t>
            </a:r>
          </a:p>
          <a:p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Eksempler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Game Development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Android Development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Security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Big Data</a:t>
            </a:r>
          </a:p>
          <a:p>
            <a:pPr lvl="1"/>
            <a:r>
              <a:rPr lang="da-DK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Webprogramming</a:t>
            </a:r>
            <a:endParaRPr lang="da-DK" sz="20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PHP/ASP.NET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…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47502" y="4581128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815654" y="5517232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383606" y="609329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65" y="5805479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3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Zealand – Datamatiker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Hele uddannelsen svarer til 150 ECTS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30 ECTS pr semester (fem semestre)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kurser: 90 ECTS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Valgfag: 30 ECTS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Praktik: 15 ECTS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Afsluttende projekt:15 ECTS</a:t>
            </a:r>
          </a:p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Zealand – Datamatiker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772554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Flere forskellige eksamensformer</a:t>
            </a: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1.semester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Obligatoriske opgaver + prøve</a:t>
            </a: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2.semester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gruppeprojekt og mundtlig eksamen</a:t>
            </a: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3.semester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programmeringsprøve, </a:t>
            </a:r>
            <a:r>
              <a:rPr lang="da-DK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system-udvikling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gruppeprojekt og mundtlig eksamen</a:t>
            </a: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4.semester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(afhænger af fag)</a:t>
            </a: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5. semester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praktik-rapport og afsluttende rapport (+ mundtlig eksamen for begge)</a:t>
            </a:r>
          </a:p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4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95936" y="1711349"/>
            <a:ext cx="4464496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Dan par med en anden studerende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Interview hinanden i 3-4 minutter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Navn, alder, hvorfra, hvorfor Datamatiker, osv.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Præsentér din makker for klassen (ca. 30 sekunder)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3517512" cy="43651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85862" y="919261"/>
            <a:ext cx="396044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INTERVIEW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2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BD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</TotalTime>
  <Words>809</Words>
  <Application>Microsoft Office PowerPoint</Application>
  <PresentationFormat>Skærmshow (4:3)</PresentationFormat>
  <Paragraphs>167</Paragraphs>
  <Slides>28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4" baseType="lpstr">
      <vt:lpstr>Arial</vt:lpstr>
      <vt:lpstr>Calibri</vt:lpstr>
      <vt:lpstr>Gotham Bold</vt:lpstr>
      <vt:lpstr>Gotham Book</vt:lpstr>
      <vt:lpstr>Gotham Medium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Henrik Kryger Høltzer</cp:lastModifiedBy>
  <cp:revision>132</cp:revision>
  <cp:lastPrinted>2015-01-13T11:08:06Z</cp:lastPrinted>
  <dcterms:created xsi:type="dcterms:W3CDTF">2012-08-28T10:08:52Z</dcterms:created>
  <dcterms:modified xsi:type="dcterms:W3CDTF">2023-08-29T08:18:21Z</dcterms:modified>
</cp:coreProperties>
</file>